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</p:sldIdLst>
  <p:sldSz cx="18288000" cy="10287000"/>
  <p:notesSz cx="6858000" cy="9144000"/>
  <p:embeddedFontLst>
    <p:embeddedFont>
      <p:font typeface="Poppins" panose="00000500000000000000" pitchFamily="2" charset="0"/>
      <p:regular r:id="rId13"/>
      <p:bold r:id="rId14"/>
      <p:italic r:id="rId15"/>
      <p:boldItalic r:id="rId16"/>
    </p:embeddedFont>
    <p:embeddedFont>
      <p:font typeface="Poppins Semi-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81037" autoAdjust="0"/>
  </p:normalViewPr>
  <p:slideViewPr>
    <p:cSldViewPr>
      <p:cViewPr varScale="1">
        <p:scale>
          <a:sx n="46" d="100"/>
          <a:sy n="46" d="100"/>
        </p:scale>
        <p:origin x="121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553E97-33A6-4467-8363-0E15081AE596}" type="datetimeFigureOut">
              <a:rPr lang="en-US" smtClean="0"/>
              <a:t>1/9/2026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EE4BE-08CA-403D-B99E-7368D7D91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0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- 4.5 </a:t>
            </a:r>
            <a:r>
              <a:rPr lang="en-US" dirty="0" err="1"/>
              <a:t>triệu</a:t>
            </a:r>
            <a:r>
              <a:rPr lang="en-US" dirty="0"/>
              <a:t> ca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vong</a:t>
            </a:r>
            <a:r>
              <a:rPr lang="en-US" dirty="0"/>
              <a:t>/</a:t>
            </a:r>
            <a:r>
              <a:rPr lang="en-US" dirty="0" err="1"/>
              <a:t>năm</a:t>
            </a:r>
            <a:r>
              <a:rPr lang="en-US" dirty="0"/>
              <a:t> (WHO)</a:t>
            </a:r>
          </a:p>
          <a:p>
            <a:r>
              <a:rPr lang="en-US" dirty="0"/>
              <a:t>  - </a:t>
            </a:r>
            <a:r>
              <a:rPr lang="en-US" dirty="0" err="1"/>
              <a:t>Chiếm</a:t>
            </a:r>
            <a:r>
              <a:rPr lang="en-US" dirty="0"/>
              <a:t> 15%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ca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vong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vi-VN" dirty="0"/>
          </a:p>
          <a:p>
            <a:endParaRPr lang="vi-VN" dirty="0"/>
          </a:p>
          <a:p>
            <a:r>
              <a:rPr lang="vi-VN" dirty="0"/>
              <a:t> - Quá tải công việc → Nguy cơ bỏ sót</a:t>
            </a:r>
          </a:p>
          <a:p>
            <a:endParaRPr lang="vi-VN" dirty="0"/>
          </a:p>
          <a:p>
            <a:endParaRPr lang="vi-VN" dirty="0"/>
          </a:p>
          <a:p>
            <a:r>
              <a:rPr lang="en-US" dirty="0"/>
              <a:t> - 5-10 </a:t>
            </a:r>
            <a:r>
              <a:rPr lang="en-US" dirty="0" err="1"/>
              <a:t>phút</a:t>
            </a:r>
            <a:r>
              <a:rPr lang="en-US" dirty="0"/>
              <a:t>/</a:t>
            </a:r>
            <a:r>
              <a:rPr lang="en-US" dirty="0" err="1"/>
              <a:t>ảnh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bác</a:t>
            </a:r>
            <a:r>
              <a:rPr lang="en-US" dirty="0"/>
              <a:t> </a:t>
            </a:r>
            <a:r>
              <a:rPr lang="en-US" dirty="0" err="1"/>
              <a:t>sĩ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3EE4BE-08CA-403D-B99E-7368D7D919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48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3EE4BE-08CA-403D-B99E-7368D7D919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67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EfficientNet-B4: </a:t>
            </a:r>
            <a:r>
              <a:rPr lang="vi-VN" sz="1200" dirty="0"/>
              <a:t>đóng vai trò </a:t>
            </a:r>
            <a:r>
              <a:rPr lang="vi-VN" sz="1200" dirty="0" err="1"/>
              <a:t>Backbone</a:t>
            </a:r>
            <a:r>
              <a:rPr lang="vi-VN" sz="1200" dirty="0"/>
              <a:t> trích xuất đặc trưng hình ảnh.</a:t>
            </a:r>
            <a:endParaRPr lang="vi-VN" sz="1200" dirty="0">
              <a:latin typeface="+mn-lt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Graph Convolutional Network: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ma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trận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kề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mối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giữa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14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vi-VN" dirty="0"/>
          </a:p>
          <a:p>
            <a:endParaRPr lang="vi-V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3EE4BE-08CA-403D-B99E-7368D7D919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00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svg"/><Relationship Id="rId7" Type="http://schemas.openxmlformats.org/officeDocument/2006/relationships/image" Target="../media/image1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0.svg"/><Relationship Id="rId5" Type="http://schemas.openxmlformats.org/officeDocument/2006/relationships/image" Target="../media/image16.jpe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sv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ECCC4E83-EA8B-5F24-21F2-91D4D12ED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5" y="-9654"/>
            <a:ext cx="19806313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6675" y="-9654"/>
            <a:ext cx="16496626" cy="10287000"/>
            <a:chOff x="0" y="0"/>
            <a:chExt cx="434479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44791" cy="2709333"/>
            </a:xfrm>
            <a:custGeom>
              <a:avLst/>
              <a:gdLst/>
              <a:ahLst/>
              <a:cxnLst/>
              <a:rect l="l" t="t" r="r" b="b"/>
              <a:pathLst>
                <a:path w="4344791" h="2709333">
                  <a:moveTo>
                    <a:pt x="0" y="0"/>
                  </a:moveTo>
                  <a:lnTo>
                    <a:pt x="4344791" y="0"/>
                  </a:lnTo>
                  <a:lnTo>
                    <a:pt x="434479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33333">
                  <a:srgbClr val="FFFFFF">
                    <a:alpha val="100000"/>
                  </a:srgbClr>
                </a:gs>
                <a:gs pos="66667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4479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5931620" flipH="1">
            <a:off x="5355550" y="-6638528"/>
            <a:ext cx="5404519" cy="10214726"/>
          </a:xfrm>
          <a:custGeom>
            <a:avLst/>
            <a:gdLst/>
            <a:ahLst/>
            <a:cxnLst/>
            <a:rect l="l" t="t" r="r" b="b"/>
            <a:pathLst>
              <a:path w="5404519" h="10214726">
                <a:moveTo>
                  <a:pt x="5404519" y="0"/>
                </a:moveTo>
                <a:lnTo>
                  <a:pt x="0" y="0"/>
                </a:lnTo>
                <a:lnTo>
                  <a:pt x="0" y="10214726"/>
                </a:lnTo>
                <a:lnTo>
                  <a:pt x="5404519" y="10214726"/>
                </a:lnTo>
                <a:lnTo>
                  <a:pt x="5404519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8510065" flipH="1" flipV="1">
            <a:off x="-220504" y="6541392"/>
            <a:ext cx="4147622" cy="7839148"/>
          </a:xfrm>
          <a:custGeom>
            <a:avLst/>
            <a:gdLst/>
            <a:ahLst/>
            <a:cxnLst/>
            <a:rect l="l" t="t" r="r" b="b"/>
            <a:pathLst>
              <a:path w="4147622" h="7839148">
                <a:moveTo>
                  <a:pt x="4147622" y="7839149"/>
                </a:moveTo>
                <a:lnTo>
                  <a:pt x="0" y="7839149"/>
                </a:lnTo>
                <a:lnTo>
                  <a:pt x="0" y="0"/>
                </a:lnTo>
                <a:lnTo>
                  <a:pt x="4147622" y="0"/>
                </a:lnTo>
                <a:lnTo>
                  <a:pt x="4147622" y="7839149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823344">
            <a:off x="8558149" y="2490447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1" y="0"/>
                </a:lnTo>
                <a:lnTo>
                  <a:pt x="920651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613530" y="5735477"/>
            <a:ext cx="300229" cy="30022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057810" y="8094092"/>
            <a:ext cx="474357" cy="474357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63644" y="657891"/>
            <a:ext cx="10403274" cy="26594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5000" b="1" spc="79" dirty="0">
                <a:solidFill>
                  <a:srgbClr val="171C20"/>
                </a:solidFill>
                <a:latin typeface="Arial" panose="020B0604020202020204" pitchFamily="34" charset="0"/>
                <a:ea typeface="Poppins Semi-Bold"/>
                <a:cs typeface="Arial" panose="020B0604020202020204" pitchFamily="34" charset="0"/>
                <a:sym typeface="Poppins Semi-Bold"/>
              </a:rPr>
              <a:t>PHÁT TRIỂN HỆ THỐNG HỖ TRỢ CHẨN ĐOÁN BỆNH PHỔI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63644" y="4314549"/>
            <a:ext cx="6429588" cy="2454154"/>
            <a:chOff x="0" y="0"/>
            <a:chExt cx="6279434" cy="41233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279434" cy="412335"/>
            </a:xfrm>
            <a:custGeom>
              <a:avLst/>
              <a:gdLst/>
              <a:ahLst/>
              <a:cxnLst/>
              <a:rect l="l" t="t" r="r" b="b"/>
              <a:pathLst>
                <a:path w="6279434" h="412335">
                  <a:moveTo>
                    <a:pt x="6076234" y="0"/>
                  </a:moveTo>
                  <a:cubicBezTo>
                    <a:pt x="6188458" y="0"/>
                    <a:pt x="6279434" y="92304"/>
                    <a:pt x="6279434" y="206167"/>
                  </a:cubicBezTo>
                  <a:cubicBezTo>
                    <a:pt x="6279434" y="320030"/>
                    <a:pt x="6188458" y="412335"/>
                    <a:pt x="6076234" y="412335"/>
                  </a:cubicBezTo>
                  <a:lnTo>
                    <a:pt x="203200" y="412335"/>
                  </a:lnTo>
                  <a:cubicBezTo>
                    <a:pt x="90976" y="412335"/>
                    <a:pt x="0" y="320030"/>
                    <a:pt x="0" y="206167"/>
                  </a:cubicBezTo>
                  <a:cubicBezTo>
                    <a:pt x="0" y="92304"/>
                    <a:pt x="90976" y="0"/>
                    <a:pt x="203200" y="0"/>
                  </a:cubicBezTo>
                  <a:lnTo>
                    <a:pt x="6076234" y="0"/>
                  </a:ln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6279434" cy="450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504998" y="4423082"/>
            <a:ext cx="5715000" cy="2237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500" dirty="0">
                <a:solidFill>
                  <a:schemeClr val="bg1"/>
                </a:solidFill>
                <a:latin typeface="Arial" panose="020B0604020202020204" pitchFamily="34" charset="0"/>
              </a:rPr>
              <a:t>GVHD: TS. Nguyễn Bảo </a:t>
            </a:r>
            <a:r>
              <a:rPr lang="en-US" altLang="en-US" sz="2500" dirty="0" err="1">
                <a:solidFill>
                  <a:schemeClr val="bg1"/>
                </a:solidFill>
                <a:latin typeface="Arial" panose="020B0604020202020204" pitchFamily="34" charset="0"/>
              </a:rPr>
              <a:t>Ân</a:t>
            </a:r>
            <a:endParaRPr lang="en-US" altLang="en-US" sz="25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500" dirty="0">
                <a:solidFill>
                  <a:schemeClr val="bg1"/>
                </a:solidFill>
                <a:latin typeface="Arial" panose="020B0604020202020204" pitchFamily="34" charset="0"/>
              </a:rPr>
              <a:t>SVTH: Dương Bảo Khanh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500" dirty="0">
                <a:solidFill>
                  <a:schemeClr val="bg1"/>
                </a:solidFill>
                <a:latin typeface="Arial" panose="020B0604020202020204" pitchFamily="34" charset="0"/>
              </a:rPr>
              <a:t>MSSV: 110122009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500" dirty="0" err="1">
                <a:solidFill>
                  <a:schemeClr val="bg1"/>
                </a:solidFill>
                <a:latin typeface="Arial" panose="020B0604020202020204" pitchFamily="34" charset="0"/>
              </a:rPr>
              <a:t>Lớp</a:t>
            </a:r>
            <a:r>
              <a:rPr lang="en-US" altLang="en-US" sz="2500" dirty="0">
                <a:solidFill>
                  <a:schemeClr val="bg1"/>
                </a:solidFill>
                <a:latin typeface="Arial" panose="020B0604020202020204" pitchFamily="34" charset="0"/>
              </a:rPr>
              <a:t>: DA22TTA</a:t>
            </a:r>
          </a:p>
        </p:txBody>
      </p:sp>
      <p:sp>
        <p:nvSpPr>
          <p:cNvPr id="8" name="AutoShape 2" descr="Tổng quan những điều cần biết về ung thư phổi">
            <a:extLst>
              <a:ext uri="{FF2B5EF4-FFF2-40B4-BE49-F238E27FC236}">
                <a16:creationId xmlns:a16="http://schemas.microsoft.com/office/drawing/2014/main" id="{8BCC17B0-F32A-4BED-C5BD-5C40EAB738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6893D63-F7D4-CBCC-AD98-00DA4F38E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5" y="-9654"/>
            <a:ext cx="19806313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16496626" cy="10287000"/>
            <a:chOff x="0" y="0"/>
            <a:chExt cx="434479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44791" cy="2709333"/>
            </a:xfrm>
            <a:custGeom>
              <a:avLst/>
              <a:gdLst/>
              <a:ahLst/>
              <a:cxnLst/>
              <a:rect l="l" t="t" r="r" b="b"/>
              <a:pathLst>
                <a:path w="4344791" h="2709333">
                  <a:moveTo>
                    <a:pt x="0" y="0"/>
                  </a:moveTo>
                  <a:lnTo>
                    <a:pt x="4344791" y="0"/>
                  </a:lnTo>
                  <a:lnTo>
                    <a:pt x="434479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33333">
                  <a:srgbClr val="FFFFFF">
                    <a:alpha val="100000"/>
                  </a:srgbClr>
                </a:gs>
                <a:gs pos="66667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4479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-823344">
            <a:off x="8752050" y="2170511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1" y="0"/>
                </a:lnTo>
                <a:lnTo>
                  <a:pt x="920651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823344">
            <a:off x="8558149" y="2490447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1" y="0"/>
                </a:lnTo>
                <a:lnTo>
                  <a:pt x="920651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613530" y="5735477"/>
            <a:ext cx="300229" cy="30022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057810" y="8094092"/>
            <a:ext cx="474357" cy="474357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52735" y="719851"/>
            <a:ext cx="358463" cy="235643"/>
          </a:xfrm>
          <a:custGeom>
            <a:avLst/>
            <a:gdLst/>
            <a:ahLst/>
            <a:cxnLst/>
            <a:rect l="l" t="t" r="r" b="b"/>
            <a:pathLst>
              <a:path w="358463" h="235643">
                <a:moveTo>
                  <a:pt x="0" y="0"/>
                </a:moveTo>
                <a:lnTo>
                  <a:pt x="358463" y="0"/>
                </a:lnTo>
                <a:lnTo>
                  <a:pt x="358463" y="235643"/>
                </a:lnTo>
                <a:lnTo>
                  <a:pt x="0" y="235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770171" y="3164458"/>
            <a:ext cx="8050116" cy="4236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vi-VN" sz="7999" b="1" spc="79" dirty="0">
                <a:solidFill>
                  <a:srgbClr val="171C20"/>
                </a:solidFill>
                <a:ea typeface="Poppins Semi-Bold"/>
                <a:cs typeface="Poppins Semi-Bold"/>
                <a:sym typeface="Poppins Semi-Bold"/>
              </a:rPr>
              <a:t>Cảm ơn các thầy đã lắng nghe</a:t>
            </a:r>
            <a:endParaRPr lang="en-US" sz="7999" b="1" spc="79" dirty="0">
              <a:solidFill>
                <a:srgbClr val="171C20"/>
              </a:solidFill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2074875" y="7084054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74633" y="6403573"/>
            <a:ext cx="300229" cy="30022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823344">
            <a:off x="16660060" y="8513734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823344">
            <a:off x="16466159" y="8833670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AutoShape 24"/>
          <p:cNvSpPr/>
          <p:nvPr/>
        </p:nvSpPr>
        <p:spPr>
          <a:xfrm flipV="1">
            <a:off x="6248400" y="2818892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6248400" y="3490458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6248400" y="4162024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/>
          <p:cNvSpPr/>
          <p:nvPr/>
        </p:nvSpPr>
        <p:spPr>
          <a:xfrm>
            <a:off x="6248400" y="4833590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28"/>
          <p:cNvSpPr/>
          <p:nvPr/>
        </p:nvSpPr>
        <p:spPr>
          <a:xfrm>
            <a:off x="6248400" y="5505155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/>
          <p:cNvSpPr/>
          <p:nvPr/>
        </p:nvSpPr>
        <p:spPr>
          <a:xfrm>
            <a:off x="6248400" y="6176721"/>
            <a:ext cx="7152288" cy="0"/>
          </a:xfrm>
          <a:prstGeom prst="line">
            <a:avLst/>
          </a:prstGeom>
          <a:ln w="28575" cap="flat">
            <a:solidFill>
              <a:srgbClr val="85C9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TextBox 31"/>
          <p:cNvSpPr txBox="1"/>
          <p:nvPr/>
        </p:nvSpPr>
        <p:spPr>
          <a:xfrm>
            <a:off x="6248400" y="2395272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4"/>
              </a:lnSpc>
              <a:spcBef>
                <a:spcPct val="0"/>
              </a:spcBef>
            </a:pPr>
            <a:r>
              <a:rPr lang="vi-VN" sz="2800" spc="-29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Lý do chọn đề tài</a:t>
            </a:r>
            <a:endParaRPr lang="en-US" sz="2800" spc="-29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2658896" y="2395272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 dirty="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248400" y="3066837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vi-VN" sz="2800" spc="-29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Mục tiêu đề tài</a:t>
            </a:r>
            <a:endParaRPr lang="en-US" sz="2800" spc="-29" dirty="0">
              <a:solidFill>
                <a:srgbClr val="171C20"/>
              </a:solidFill>
              <a:ea typeface="Poppins"/>
              <a:cs typeface="Poppins"/>
              <a:sym typeface="Poppins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658896" y="3066837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248400" y="3738403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4"/>
              </a:lnSpc>
              <a:spcBef>
                <a:spcPct val="0"/>
              </a:spcBef>
            </a:pPr>
            <a:r>
              <a:rPr lang="vi-VN" sz="2800" spc="-29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Công nghệ sử dụng</a:t>
            </a:r>
            <a:endParaRPr lang="en-US" sz="2800" spc="-29" dirty="0">
              <a:solidFill>
                <a:srgbClr val="171C20"/>
              </a:solidFill>
              <a:ea typeface="Poppins"/>
              <a:cs typeface="Poppins"/>
              <a:sym typeface="Poppins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2658896" y="3738403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248400" y="4409969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vi-VN" sz="2800" spc="-29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Chuẩn bị dữ liệu</a:t>
            </a:r>
            <a:endParaRPr lang="en-US" sz="2800" spc="-29" dirty="0">
              <a:solidFill>
                <a:srgbClr val="171C20"/>
              </a:solidFill>
              <a:ea typeface="Poppins"/>
              <a:cs typeface="Poppins"/>
              <a:sym typeface="Poppins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12658896" y="4409969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248400" y="5081535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4"/>
              </a:lnSpc>
              <a:spcBef>
                <a:spcPct val="0"/>
              </a:spcBef>
            </a:pPr>
            <a:r>
              <a:rPr lang="vi-VN" sz="2800" spc="-29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Phương pháp thực hiện</a:t>
            </a:r>
            <a:endParaRPr lang="en-US" sz="2800" spc="-29" dirty="0">
              <a:solidFill>
                <a:srgbClr val="171C20"/>
              </a:solidFill>
              <a:ea typeface="Poppins"/>
              <a:cs typeface="Poppins"/>
              <a:sym typeface="Poppins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2658896" y="5081535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248400" y="5753100"/>
            <a:ext cx="6353684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vi-VN" sz="2800" spc="-29" dirty="0" err="1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Demo</a:t>
            </a:r>
            <a:r>
              <a:rPr lang="vi-VN" sz="2800" spc="-29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 hệ thống</a:t>
            </a:r>
            <a:endParaRPr lang="en-US" sz="2800" spc="-29" dirty="0">
              <a:solidFill>
                <a:srgbClr val="171C20"/>
              </a:solidFill>
              <a:ea typeface="Poppins"/>
              <a:cs typeface="Poppins"/>
              <a:sym typeface="Poppins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2658896" y="5753100"/>
            <a:ext cx="735218" cy="379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800">
                <a:solidFill>
                  <a:srgbClr val="171C20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221475" y="6515100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-823344">
            <a:off x="1104594" y="8474105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823344">
            <a:off x="910693" y="8794041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852735" y="1145592"/>
            <a:ext cx="536874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Lý do chọn đề tài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33365" y="2446732"/>
            <a:ext cx="66231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Bệnh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phổi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là</a:t>
            </a:r>
            <a:r>
              <a:rPr lang="vi-VN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một trong những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nguyên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nhân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gây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tử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vong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hàng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vi-VN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đầu.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8" name="TextBox 25">
            <a:extLst>
              <a:ext uri="{FF2B5EF4-FFF2-40B4-BE49-F238E27FC236}">
                <a16:creationId xmlns:a16="http://schemas.microsoft.com/office/drawing/2014/main" id="{2A1D3E57-83B0-F64D-E601-280D81CB188B}"/>
              </a:ext>
            </a:extLst>
          </p:cNvPr>
          <p:cNvSpPr txBox="1"/>
          <p:nvPr/>
        </p:nvSpPr>
        <p:spPr>
          <a:xfrm>
            <a:off x="1211198" y="3887572"/>
            <a:ext cx="6623100" cy="337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Thiếu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hụt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bác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sĩ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X-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quang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tại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Việt </a:t>
            </a:r>
            <a:r>
              <a:rPr lang="vi-VN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Nam.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9" name="TextBox 25">
            <a:extLst>
              <a:ext uri="{FF2B5EF4-FFF2-40B4-BE49-F238E27FC236}">
                <a16:creationId xmlns:a16="http://schemas.microsoft.com/office/drawing/2014/main" id="{F82EC6BA-CF21-CF48-2286-B5BC2431408F}"/>
              </a:ext>
            </a:extLst>
          </p:cNvPr>
          <p:cNvSpPr txBox="1"/>
          <p:nvPr/>
        </p:nvSpPr>
        <p:spPr>
          <a:xfrm>
            <a:off x="1211198" y="4954059"/>
            <a:ext cx="6623100" cy="337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Chẩn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đoán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thủ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công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tốn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thời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vi-VN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gian.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30" name="TextBox 25">
            <a:extLst>
              <a:ext uri="{FF2B5EF4-FFF2-40B4-BE49-F238E27FC236}">
                <a16:creationId xmlns:a16="http://schemas.microsoft.com/office/drawing/2014/main" id="{BC88B16E-1EFB-D71E-E735-137C0D914A3E}"/>
              </a:ext>
            </a:extLst>
          </p:cNvPr>
          <p:cNvSpPr txBox="1"/>
          <p:nvPr/>
        </p:nvSpPr>
        <p:spPr>
          <a:xfrm>
            <a:off x="1211198" y="6007044"/>
            <a:ext cx="6623100" cy="337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Phụ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thuộc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vào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kinh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nghiệm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bác</a:t>
            </a:r>
            <a:r>
              <a:rPr lang="en-US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vi-VN" sz="2800" dirty="0">
                <a:solidFill>
                  <a:srgbClr val="171C2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sĩ.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pic>
        <p:nvPicPr>
          <p:cNvPr id="1026" name="Picture 2" descr="X - QUANG và những điều cần biết - Bệnh viện Hùng Vương">
            <a:extLst>
              <a:ext uri="{FF2B5EF4-FFF2-40B4-BE49-F238E27FC236}">
                <a16:creationId xmlns:a16="http://schemas.microsoft.com/office/drawing/2014/main" id="{431E7554-1BC6-418F-CDBD-D4EBDED69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00" y="2184235"/>
            <a:ext cx="7962533" cy="5539648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2074875" y="7084054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823344">
            <a:off x="16217030" y="8967468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52735" y="719851"/>
            <a:ext cx="358463" cy="235643"/>
          </a:xfrm>
          <a:custGeom>
            <a:avLst/>
            <a:gdLst/>
            <a:ahLst/>
            <a:cxnLst/>
            <a:rect l="l" t="t" r="r" b="b"/>
            <a:pathLst>
              <a:path w="358463" h="235643">
                <a:moveTo>
                  <a:pt x="0" y="0"/>
                </a:moveTo>
                <a:lnTo>
                  <a:pt x="358463" y="0"/>
                </a:lnTo>
                <a:lnTo>
                  <a:pt x="358463" y="235643"/>
                </a:lnTo>
                <a:lnTo>
                  <a:pt x="0" y="2356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9906000" y="719851"/>
            <a:ext cx="536874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Mục tiêu đề tài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209935" y="2352679"/>
            <a:ext cx="5911036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Phát hiện 14 loại bệnh phổi phổ biến.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4" name="Freeform 24"/>
          <p:cNvSpPr/>
          <p:nvPr/>
        </p:nvSpPr>
        <p:spPr>
          <a:xfrm rot="-1175460">
            <a:off x="11182702" y="7484281"/>
            <a:ext cx="3905319" cy="4114800"/>
          </a:xfrm>
          <a:custGeom>
            <a:avLst/>
            <a:gdLst/>
            <a:ahLst/>
            <a:cxnLst/>
            <a:rect l="l" t="t" r="r" b="b"/>
            <a:pathLst>
              <a:path w="3905319" h="4114800">
                <a:moveTo>
                  <a:pt x="0" y="0"/>
                </a:moveTo>
                <a:lnTo>
                  <a:pt x="3905319" y="0"/>
                </a:lnTo>
                <a:lnTo>
                  <a:pt x="39053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5" name="TextBox 23">
            <a:extLst>
              <a:ext uri="{FF2B5EF4-FFF2-40B4-BE49-F238E27FC236}">
                <a16:creationId xmlns:a16="http://schemas.microsoft.com/office/drawing/2014/main" id="{00C4C8B1-A66E-0A5C-3F68-557875B940BA}"/>
              </a:ext>
            </a:extLst>
          </p:cNvPr>
          <p:cNvSpPr txBox="1"/>
          <p:nvPr/>
        </p:nvSpPr>
        <p:spPr>
          <a:xfrm>
            <a:off x="10209935" y="3974699"/>
            <a:ext cx="5911036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Thời gian xử lý nhanh.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6" name="TextBox 23">
            <a:extLst>
              <a:ext uri="{FF2B5EF4-FFF2-40B4-BE49-F238E27FC236}">
                <a16:creationId xmlns:a16="http://schemas.microsoft.com/office/drawing/2014/main" id="{65503E8C-B5D1-4A60-3906-620F43975A98}"/>
              </a:ext>
            </a:extLst>
          </p:cNvPr>
          <p:cNvSpPr txBox="1"/>
          <p:nvPr/>
        </p:nvSpPr>
        <p:spPr>
          <a:xfrm>
            <a:off x="10209935" y="3163689"/>
            <a:ext cx="5911036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Đạt độ chính xác cao.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7" name="TextBox 23">
            <a:extLst>
              <a:ext uri="{FF2B5EF4-FFF2-40B4-BE49-F238E27FC236}">
                <a16:creationId xmlns:a16="http://schemas.microsoft.com/office/drawing/2014/main" id="{A9648624-59B1-7644-34A2-211BF4CEDF6E}"/>
              </a:ext>
            </a:extLst>
          </p:cNvPr>
          <p:cNvSpPr txBox="1"/>
          <p:nvPr/>
        </p:nvSpPr>
        <p:spPr>
          <a:xfrm>
            <a:off x="10209935" y="4783101"/>
            <a:ext cx="5911036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Giải thích được kết quả.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28" name="TextBox 23">
            <a:extLst>
              <a:ext uri="{FF2B5EF4-FFF2-40B4-BE49-F238E27FC236}">
                <a16:creationId xmlns:a16="http://schemas.microsoft.com/office/drawing/2014/main" id="{BAE04E0B-8166-B6EA-B671-100251E36E08}"/>
              </a:ext>
            </a:extLst>
          </p:cNvPr>
          <p:cNvSpPr txBox="1"/>
          <p:nvPr/>
        </p:nvSpPr>
        <p:spPr>
          <a:xfrm>
            <a:off x="10209935" y="5591503"/>
            <a:ext cx="5911036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solidFill>
                  <a:srgbClr val="171C20"/>
                </a:solidFill>
                <a:ea typeface="Poppins"/>
                <a:cs typeface="Poppins"/>
                <a:sym typeface="Poppins"/>
              </a:rPr>
              <a:t>Giao diện thân thiện, dễ sử dụng.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pic>
        <p:nvPicPr>
          <p:cNvPr id="1026" name="Picture 2" descr="33,000+ Lung Disease Stock Photos, Pictures &amp; Royalty-Free Images - iStock">
            <a:extLst>
              <a:ext uri="{FF2B5EF4-FFF2-40B4-BE49-F238E27FC236}">
                <a16:creationId xmlns:a16="http://schemas.microsoft.com/office/drawing/2014/main" id="{1C1DB478-4473-B44A-FCDC-0978A5C70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03" y="2629682"/>
            <a:ext cx="7779097" cy="518606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ootstrap icon or b letter logo | Premium Vector">
            <a:extLst>
              <a:ext uri="{FF2B5EF4-FFF2-40B4-BE49-F238E27FC236}">
                <a16:creationId xmlns:a16="http://schemas.microsoft.com/office/drawing/2014/main" id="{BCDC1184-1ABB-E8C4-C893-26BCC888D4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t="20813" r="21824" b="21125"/>
          <a:stretch>
            <a:fillRect/>
          </a:stretch>
        </p:blipFill>
        <p:spPr bwMode="auto">
          <a:xfrm>
            <a:off x="13757802" y="1881190"/>
            <a:ext cx="3315825" cy="335393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3"/>
          <p:cNvGrpSpPr/>
          <p:nvPr/>
        </p:nvGrpSpPr>
        <p:grpSpPr>
          <a:xfrm>
            <a:off x="11732670" y="4894350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02581" y="2534782"/>
            <a:ext cx="4350927" cy="450927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74633" y="6403573"/>
            <a:ext cx="300229" cy="300229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rot="-823344">
            <a:off x="7974483" y="1657313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1" y="0"/>
                </a:lnTo>
                <a:lnTo>
                  <a:pt x="920651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-823344">
            <a:off x="7780582" y="1977249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1" y="0"/>
                </a:lnTo>
                <a:lnTo>
                  <a:pt x="920651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072341" y="1376338"/>
            <a:ext cx="6515231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Công nghệ sử dụng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55898" y="2982523"/>
            <a:ext cx="5695425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23"/>
              </a:lnSpc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PyTorch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Deep Learning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framework.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34C8DC-5E30-B8A0-4DAE-B26BD92760F1}"/>
              </a:ext>
            </a:extLst>
          </p:cNvPr>
          <p:cNvSpPr txBox="1"/>
          <p:nvPr/>
        </p:nvSpPr>
        <p:spPr>
          <a:xfrm>
            <a:off x="1455899" y="3955706"/>
            <a:ext cx="6087608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23"/>
              </a:lnSpc>
            </a:pPr>
            <a:r>
              <a:rPr lang="vi-VN" sz="2800" dirty="0" err="1">
                <a:latin typeface="Arial" panose="020B0604020202020204" pitchFamily="34" charset="0"/>
                <a:cs typeface="Arial" panose="020B0604020202020204" pitchFamily="34" charset="0"/>
              </a:rPr>
              <a:t>Boostrap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 và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Web framework.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CF6BD2-4319-4715-BB43-0ABF704BAB3A}"/>
              </a:ext>
            </a:extLst>
          </p:cNvPr>
          <p:cNvSpPr txBox="1"/>
          <p:nvPr/>
        </p:nvSpPr>
        <p:spPr>
          <a:xfrm>
            <a:off x="1455899" y="4928760"/>
            <a:ext cx="6087608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23"/>
              </a:lnSpc>
            </a:pPr>
            <a:r>
              <a:rPr lang="vi-VN" sz="2800" dirty="0">
                <a:cs typeface="Arial" panose="020B0604020202020204" pitchFamily="34" charset="0"/>
              </a:rPr>
              <a:t>Mô hình huấn luyện: EfficientNet-B4 kết hợp với GCN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800" dirty="0">
              <a:solidFill>
                <a:srgbClr val="171C20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pic>
        <p:nvPicPr>
          <p:cNvPr id="2052" name="Picture 4" descr="Django vs Flask vs FastAPI for Software Founders">
            <a:extLst>
              <a:ext uri="{FF2B5EF4-FFF2-40B4-BE49-F238E27FC236}">
                <a16:creationId xmlns:a16="http://schemas.microsoft.com/office/drawing/2014/main" id="{645CAFA5-8C4E-192A-B844-A1ED9CD53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477" y="1540411"/>
            <a:ext cx="9964085" cy="644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381670" flipH="1" flipV="1">
            <a:off x="14985666" y="-4997558"/>
            <a:ext cx="5404519" cy="10214726"/>
          </a:xfrm>
          <a:custGeom>
            <a:avLst/>
            <a:gdLst/>
            <a:ahLst/>
            <a:cxnLst/>
            <a:rect l="l" t="t" r="r" b="b"/>
            <a:pathLst>
              <a:path w="5404519" h="10214726">
                <a:moveTo>
                  <a:pt x="5404518" y="10214727"/>
                </a:moveTo>
                <a:lnTo>
                  <a:pt x="0" y="10214727"/>
                </a:lnTo>
                <a:lnTo>
                  <a:pt x="0" y="0"/>
                </a:lnTo>
                <a:lnTo>
                  <a:pt x="5404518" y="0"/>
                </a:lnTo>
                <a:lnTo>
                  <a:pt x="5404518" y="10214727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74875" y="7084054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10603" y="1942807"/>
            <a:ext cx="6620804" cy="8344193"/>
            <a:chOff x="0" y="0"/>
            <a:chExt cx="660400" cy="8323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0400" cy="832302"/>
            </a:xfrm>
            <a:custGeom>
              <a:avLst/>
              <a:gdLst/>
              <a:ahLst/>
              <a:cxnLst/>
              <a:rect l="l" t="t" r="r" b="b"/>
              <a:pathLst>
                <a:path w="660400" h="832302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935"/>
                  </a:cubicBezTo>
                  <a:lnTo>
                    <a:pt x="660400" y="832302"/>
                  </a:lnTo>
                  <a:lnTo>
                    <a:pt x="0" y="832302"/>
                  </a:lnTo>
                  <a:lnTo>
                    <a:pt x="0" y="329309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blipFill>
              <a:blip r:embed="rId5"/>
              <a:stretch>
                <a:fillRect l="-44581" r="-4458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574633" y="6403573"/>
            <a:ext cx="300229" cy="30022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194229" y="1257300"/>
            <a:ext cx="474357" cy="47435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823344">
            <a:off x="16410931" y="8647532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823344">
            <a:off x="16217030" y="8967468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52735" y="719851"/>
            <a:ext cx="358463" cy="235643"/>
          </a:xfrm>
          <a:custGeom>
            <a:avLst/>
            <a:gdLst/>
            <a:ahLst/>
            <a:cxnLst/>
            <a:rect l="l" t="t" r="r" b="b"/>
            <a:pathLst>
              <a:path w="358463" h="235643">
                <a:moveTo>
                  <a:pt x="0" y="0"/>
                </a:moveTo>
                <a:lnTo>
                  <a:pt x="358463" y="0"/>
                </a:lnTo>
                <a:lnTo>
                  <a:pt x="358463" y="235643"/>
                </a:lnTo>
                <a:lnTo>
                  <a:pt x="0" y="2356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135687" y="619459"/>
            <a:ext cx="6197639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Chuẩn bị dữ liệu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881533" y="2237374"/>
            <a:ext cx="7381302" cy="6276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500" dirty="0">
                <a:latin typeface="Arial" panose="020B0604020202020204" pitchFamily="34" charset="0"/>
              </a:rPr>
              <a:t>Bộ d</a:t>
            </a:r>
            <a:r>
              <a:rPr lang="en-US" altLang="en-US" sz="2500" dirty="0">
                <a:latin typeface="Arial" panose="020B0604020202020204" pitchFamily="34" charset="0"/>
              </a:rPr>
              <a:t>ữ </a:t>
            </a:r>
            <a:r>
              <a:rPr lang="en-US" altLang="en-US" sz="2500" dirty="0" err="1">
                <a:latin typeface="Arial" panose="020B0604020202020204" pitchFamily="34" charset="0"/>
              </a:rPr>
              <a:t>liệu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chính</a:t>
            </a:r>
            <a:r>
              <a:rPr lang="en-US" altLang="en-US" sz="2500" dirty="0">
                <a:latin typeface="Arial" panose="020B0604020202020204" pitchFamily="34" charset="0"/>
              </a:rPr>
              <a:t>: </a:t>
            </a:r>
            <a:r>
              <a:rPr lang="en-US" altLang="en-US" sz="2500" dirty="0" err="1">
                <a:latin typeface="Arial" panose="020B0604020202020204" pitchFamily="34" charset="0"/>
              </a:rPr>
              <a:t>VinDr</a:t>
            </a:r>
            <a:r>
              <a:rPr lang="en-US" altLang="en-US" sz="2500" dirty="0">
                <a:latin typeface="Arial" panose="020B0604020202020204" pitchFamily="34" charset="0"/>
              </a:rPr>
              <a:t>-CXR</a:t>
            </a:r>
            <a:endParaRPr lang="vi-VN" altLang="en-US" sz="25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500" dirty="0" err="1">
                <a:latin typeface="Arial" panose="020B0604020202020204" pitchFamily="34" charset="0"/>
              </a:rPr>
              <a:t>Số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lượng</a:t>
            </a:r>
            <a:r>
              <a:rPr lang="en-US" altLang="en-US" sz="2500">
                <a:latin typeface="Arial" panose="020B0604020202020204" pitchFamily="34" charset="0"/>
              </a:rPr>
              <a:t>: 18.000</a:t>
            </a:r>
            <a:r>
              <a:rPr lang="vi-VN" altLang="en-US" sz="2500" dirty="0">
                <a:latin typeface="Arial" panose="020B0604020202020204" pitchFamily="34" charset="0"/>
              </a:rPr>
              <a:t> ảnh</a:t>
            </a:r>
            <a:r>
              <a:rPr lang="en-US" altLang="en-US" sz="2500" dirty="0">
                <a:latin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500" dirty="0" err="1">
                <a:latin typeface="Arial" panose="020B0604020202020204" pitchFamily="34" charset="0"/>
              </a:rPr>
              <a:t>Đặc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điểm</a:t>
            </a:r>
            <a:r>
              <a:rPr lang="en-US" altLang="en-US" sz="2500" dirty="0">
                <a:latin typeface="Arial" panose="020B0604020202020204" pitchFamily="34" charset="0"/>
              </a:rPr>
              <a:t>: </a:t>
            </a:r>
            <a:r>
              <a:rPr lang="en-US" altLang="en-US" sz="2500" dirty="0" err="1">
                <a:latin typeface="Arial" panose="020B0604020202020204" pitchFamily="34" charset="0"/>
              </a:rPr>
              <a:t>Gán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nhãn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thủ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công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bởi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bác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sĩ</a:t>
            </a:r>
            <a:r>
              <a:rPr lang="en-US" altLang="en-US" sz="2500" dirty="0">
                <a:latin typeface="Arial" panose="020B0604020202020204" pitchFamily="34" charset="0"/>
              </a:rPr>
              <a:t> Việt Nam.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500" dirty="0" err="1">
                <a:latin typeface="Arial" panose="020B0604020202020204" pitchFamily="34" charset="0"/>
              </a:rPr>
              <a:t>Thách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thức</a:t>
            </a:r>
            <a:r>
              <a:rPr lang="en-US" altLang="en-US" sz="2500" dirty="0">
                <a:latin typeface="Arial" panose="020B0604020202020204" pitchFamily="34" charset="0"/>
              </a:rPr>
              <a:t>: </a:t>
            </a:r>
            <a:r>
              <a:rPr lang="en-US" altLang="en-US" sz="2500" dirty="0" err="1">
                <a:latin typeface="Arial" panose="020B0604020202020204" pitchFamily="34" charset="0"/>
              </a:rPr>
              <a:t>Mất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cân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bằng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dữ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liệu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nghiêm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trọng</a:t>
            </a:r>
            <a:r>
              <a:rPr lang="en-US" altLang="en-US" sz="2500" dirty="0"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500" dirty="0">
                <a:latin typeface="Arial" panose="020B0604020202020204" pitchFamily="34" charset="0"/>
              </a:rPr>
              <a:t>Bộ d</a:t>
            </a:r>
            <a:r>
              <a:rPr lang="en-US" altLang="en-US" sz="2500" dirty="0">
                <a:latin typeface="Arial" panose="020B0604020202020204" pitchFamily="34" charset="0"/>
              </a:rPr>
              <a:t>ữ </a:t>
            </a:r>
            <a:r>
              <a:rPr lang="en-US" altLang="en-US" sz="2500" dirty="0" err="1">
                <a:latin typeface="Arial" panose="020B0604020202020204" pitchFamily="34" charset="0"/>
              </a:rPr>
              <a:t>liệu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bổ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trợ</a:t>
            </a:r>
            <a:r>
              <a:rPr lang="en-US" altLang="en-US" sz="2500" dirty="0">
                <a:latin typeface="Arial" panose="020B0604020202020204" pitchFamily="34" charset="0"/>
              </a:rPr>
              <a:t>: NIH ChestX-ray14</a:t>
            </a:r>
            <a:endParaRPr lang="vi-VN" altLang="en-US" sz="25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500" dirty="0" err="1">
                <a:latin typeface="Arial" panose="020B0604020202020204" pitchFamily="34" charset="0"/>
              </a:rPr>
              <a:t>Số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lượng</a:t>
            </a:r>
            <a:r>
              <a:rPr lang="en-US" altLang="en-US" sz="2500" dirty="0">
                <a:latin typeface="Arial" panose="020B0604020202020204" pitchFamily="34" charset="0"/>
              </a:rPr>
              <a:t>:</a:t>
            </a:r>
            <a:r>
              <a:rPr lang="vi-VN" altLang="en-US" sz="2500" dirty="0">
                <a:latin typeface="Arial" panose="020B0604020202020204" pitchFamily="34" charset="0"/>
              </a:rPr>
              <a:t> Hơn</a:t>
            </a:r>
            <a:r>
              <a:rPr lang="vi-VN" altLang="en-US" sz="2500" dirty="0"/>
              <a:t> </a:t>
            </a:r>
            <a:r>
              <a:rPr lang="vi-VN" altLang="en-US" sz="2500" dirty="0">
                <a:latin typeface="Arial" panose="020B0604020202020204" pitchFamily="34" charset="0"/>
              </a:rPr>
              <a:t>112</a:t>
            </a:r>
            <a:r>
              <a:rPr lang="en-US" altLang="en-US" sz="2500" dirty="0">
                <a:latin typeface="Arial" panose="020B0604020202020204" pitchFamily="34" charset="0"/>
              </a:rPr>
              <a:t>.000 </a:t>
            </a:r>
            <a:r>
              <a:rPr lang="en-US" altLang="en-US" sz="2500" dirty="0" err="1">
                <a:latin typeface="Arial" panose="020B0604020202020204" pitchFamily="34" charset="0"/>
              </a:rPr>
              <a:t>ảnh</a:t>
            </a:r>
            <a:r>
              <a:rPr lang="en-US" altLang="en-US" sz="2500" dirty="0">
                <a:latin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500" dirty="0" err="1">
                <a:latin typeface="Arial" panose="020B0604020202020204" pitchFamily="34" charset="0"/>
              </a:rPr>
              <a:t>Đặc</a:t>
            </a:r>
            <a:r>
              <a:rPr lang="en-US" altLang="en-US" sz="2500" dirty="0">
                <a:latin typeface="Arial" panose="020B0604020202020204" pitchFamily="34" charset="0"/>
              </a:rPr>
              <a:t> </a:t>
            </a:r>
            <a:r>
              <a:rPr lang="en-US" altLang="en-US" sz="2500" dirty="0" err="1">
                <a:latin typeface="Arial" panose="020B0604020202020204" pitchFamily="34" charset="0"/>
              </a:rPr>
              <a:t>điểm</a:t>
            </a:r>
            <a:r>
              <a:rPr lang="en-US" altLang="en-US" sz="2500" dirty="0">
                <a:latin typeface="Arial" panose="020B0604020202020204" pitchFamily="34" charset="0"/>
              </a:rPr>
              <a:t>: </a:t>
            </a:r>
            <a:r>
              <a:rPr lang="vi-VN" altLang="en-US" sz="2500" dirty="0">
                <a:latin typeface="Arial" panose="020B0604020202020204" pitchFamily="34" charset="0"/>
              </a:rPr>
              <a:t>Gán nhãn thông qua các thuật toán NLP</a:t>
            </a:r>
            <a:r>
              <a:rPr lang="en-US" altLang="en-US" sz="2500" dirty="0">
                <a:latin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en-US" sz="2500" dirty="0">
                <a:latin typeface="Arial" panose="020B0604020202020204" pitchFamily="34" charset="0"/>
              </a:rPr>
              <a:t>Mục đích: Được dùng để giúp mô hình học được những đặc trưng tổng quát.</a:t>
            </a:r>
            <a:endParaRPr lang="en-US" altLang="en-US" sz="2500" dirty="0">
              <a:latin typeface="Arial" panose="020B0604020202020204" pitchFamily="34" charset="0"/>
            </a:endParaRPr>
          </a:p>
        </p:txBody>
      </p:sp>
      <p:sp>
        <p:nvSpPr>
          <p:cNvPr id="24" name="Freeform 24"/>
          <p:cNvSpPr/>
          <p:nvPr/>
        </p:nvSpPr>
        <p:spPr>
          <a:xfrm rot="-1175460">
            <a:off x="11914633" y="8111935"/>
            <a:ext cx="3905319" cy="4114800"/>
          </a:xfrm>
          <a:custGeom>
            <a:avLst/>
            <a:gdLst/>
            <a:ahLst/>
            <a:cxnLst/>
            <a:rect l="l" t="t" r="r" b="b"/>
            <a:pathLst>
              <a:path w="3905319" h="4114800">
                <a:moveTo>
                  <a:pt x="0" y="0"/>
                </a:moveTo>
                <a:lnTo>
                  <a:pt x="3905319" y="0"/>
                </a:lnTo>
                <a:lnTo>
                  <a:pt x="39053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19999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2">
            <a:extLst>
              <a:ext uri="{FF2B5EF4-FFF2-40B4-BE49-F238E27FC236}">
                <a16:creationId xmlns:a16="http://schemas.microsoft.com/office/drawing/2014/main" id="{77B66C5C-56A1-1353-9DE3-367D9ED52F5D}"/>
              </a:ext>
            </a:extLst>
          </p:cNvPr>
          <p:cNvSpPr txBox="1"/>
          <p:nvPr/>
        </p:nvSpPr>
        <p:spPr>
          <a:xfrm>
            <a:off x="9637185" y="1460669"/>
            <a:ext cx="6197639" cy="653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35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Tổng quan về </a:t>
            </a:r>
            <a:r>
              <a:rPr lang="vi-VN" sz="3500" b="1" spc="-67" dirty="0" err="1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dataset</a:t>
            </a:r>
            <a:endParaRPr lang="en-US" sz="35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2283342" y="-1659732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-823344">
            <a:off x="1104594" y="8474105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823344">
            <a:off x="910693" y="8794041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08535" y="920081"/>
            <a:ext cx="536874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Chuẩn bị dữ liệu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410832" y="2692742"/>
            <a:ext cx="6512394" cy="4434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en-US" sz="2600" dirty="0">
                <a:latin typeface="Arial" panose="020B0604020202020204" pitchFamily="34" charset="0"/>
              </a:rPr>
              <a:t>Blind Crop: </a:t>
            </a:r>
            <a:r>
              <a:rPr lang="en-US" altLang="en-US" sz="2600" dirty="0" err="1">
                <a:latin typeface="Arial" panose="020B0604020202020204" pitchFamily="34" charset="0"/>
              </a:rPr>
              <a:t>Tự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động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cắt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bỏ</a:t>
            </a:r>
            <a:r>
              <a:rPr lang="en-US" altLang="en-US" sz="2600" dirty="0">
                <a:latin typeface="Arial" panose="020B0604020202020204" pitchFamily="34" charset="0"/>
              </a:rPr>
              <a:t> 8% </a:t>
            </a:r>
            <a:r>
              <a:rPr lang="en-US" altLang="en-US" sz="2600" dirty="0" err="1">
                <a:latin typeface="Arial" panose="020B0604020202020204" pitchFamily="34" charset="0"/>
              </a:rPr>
              <a:t>viền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ảnh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để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loại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bỏ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nhiễu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biên</a:t>
            </a:r>
            <a:r>
              <a:rPr lang="en-US" altLang="en-US" sz="2600" dirty="0"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altLang="en-US" sz="2600" dirty="0">
                <a:latin typeface="Arial" panose="020B0604020202020204" pitchFamily="34" charset="0"/>
              </a:rPr>
              <a:t>CLAHE: Cải thiện độ tương phản</a:t>
            </a:r>
            <a:r>
              <a:rPr lang="en-US" altLang="en-US" sz="2600" dirty="0">
                <a:latin typeface="Arial" panose="020B0604020202020204" pitchFamily="34" charset="0"/>
              </a:rPr>
              <a:t>, </a:t>
            </a:r>
            <a:r>
              <a:rPr lang="en-US" altLang="en-US" sz="2600" dirty="0" err="1">
                <a:latin typeface="Arial" panose="020B0604020202020204" pitchFamily="34" charset="0"/>
              </a:rPr>
              <a:t>làm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rõ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cấu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trúc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xương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sườn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và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nhu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mô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phổi</a:t>
            </a:r>
            <a:r>
              <a:rPr lang="en-US" altLang="en-US" sz="2600" dirty="0"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en-US" sz="2600" dirty="0" err="1">
                <a:latin typeface="Arial" panose="020B0604020202020204" pitchFamily="34" charset="0"/>
              </a:rPr>
              <a:t>Xoay</a:t>
            </a:r>
            <a:r>
              <a:rPr lang="en-US" altLang="en-US" sz="2600" dirty="0">
                <a:latin typeface="Arial" panose="020B0604020202020204" pitchFamily="34" charset="0"/>
              </a:rPr>
              <a:t>, </a:t>
            </a:r>
            <a:r>
              <a:rPr lang="en-US" altLang="en-US" sz="2600" dirty="0" err="1">
                <a:latin typeface="Arial" panose="020B0604020202020204" pitchFamily="34" charset="0"/>
              </a:rPr>
              <a:t>lật</a:t>
            </a:r>
            <a:r>
              <a:rPr lang="en-US" altLang="en-US" sz="2600" dirty="0">
                <a:latin typeface="Arial" panose="020B0604020202020204" pitchFamily="34" charset="0"/>
              </a:rPr>
              <a:t>, zoom, </a:t>
            </a:r>
            <a:r>
              <a:rPr lang="en-US" altLang="en-US" sz="2600" dirty="0" err="1">
                <a:latin typeface="Arial" panose="020B0604020202020204" pitchFamily="34" charset="0"/>
              </a:rPr>
              <a:t>CoarseDropout</a:t>
            </a:r>
            <a:r>
              <a:rPr lang="en-US" altLang="en-US" sz="2600" dirty="0">
                <a:latin typeface="Arial" panose="020B0604020202020204" pitchFamily="34" charset="0"/>
              </a:rPr>
              <a:t> (</a:t>
            </a:r>
            <a:r>
              <a:rPr lang="en-US" altLang="en-US" sz="2600" dirty="0" err="1">
                <a:latin typeface="Arial" panose="020B0604020202020204" pitchFamily="34" charset="0"/>
              </a:rPr>
              <a:t>che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ngẫu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nhiên</a:t>
            </a:r>
            <a:r>
              <a:rPr lang="en-US" altLang="en-US" sz="2600" dirty="0">
                <a:latin typeface="Arial" panose="020B0604020202020204" pitchFamily="34" charset="0"/>
              </a:rPr>
              <a:t>) </a:t>
            </a:r>
            <a:r>
              <a:rPr lang="en-US" altLang="en-US" sz="2600" dirty="0" err="1">
                <a:latin typeface="Arial" panose="020B0604020202020204" pitchFamily="34" charset="0"/>
              </a:rPr>
              <a:t>để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tăng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tính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đa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dạng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cho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dữ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liệu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huấn</a:t>
            </a:r>
            <a:r>
              <a:rPr lang="en-US" altLang="en-US" sz="2600" dirty="0">
                <a:latin typeface="Arial" panose="020B0604020202020204" pitchFamily="34" charset="0"/>
              </a:rPr>
              <a:t> </a:t>
            </a:r>
            <a:r>
              <a:rPr lang="en-US" altLang="en-US" sz="2600" dirty="0" err="1">
                <a:latin typeface="Arial" panose="020B0604020202020204" pitchFamily="34" charset="0"/>
              </a:rPr>
              <a:t>luyện</a:t>
            </a:r>
            <a:r>
              <a:rPr lang="en-US" altLang="en-US" sz="2600" dirty="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6" name="TextBox 24">
            <a:extLst>
              <a:ext uri="{FF2B5EF4-FFF2-40B4-BE49-F238E27FC236}">
                <a16:creationId xmlns:a16="http://schemas.microsoft.com/office/drawing/2014/main" id="{004809E5-3A89-BA95-9685-D07FB6700C6A}"/>
              </a:ext>
            </a:extLst>
          </p:cNvPr>
          <p:cNvSpPr txBox="1"/>
          <p:nvPr/>
        </p:nvSpPr>
        <p:spPr>
          <a:xfrm>
            <a:off x="1368247" y="1719166"/>
            <a:ext cx="5368740" cy="65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35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Tiền xử lý dữ liệu</a:t>
            </a:r>
            <a:endParaRPr lang="en-US" sz="35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E9B181-476A-EE0A-FD1D-202F827D0B2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994"/>
          <a:stretch>
            <a:fillRect/>
          </a:stretch>
        </p:blipFill>
        <p:spPr>
          <a:xfrm>
            <a:off x="8382000" y="1724109"/>
            <a:ext cx="9014720" cy="5975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9E04B-1587-6B2F-A0E6-0219B907A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4266EA82-C1E9-2A33-A3E3-D5542F8F207A}"/>
              </a:ext>
            </a:extLst>
          </p:cNvPr>
          <p:cNvSpPr/>
          <p:nvPr/>
        </p:nvSpPr>
        <p:spPr>
          <a:xfrm rot="-823344">
            <a:off x="429687" y="8509894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EF1437F9-30FE-46B9-CA0A-67A7D8478ED2}"/>
              </a:ext>
            </a:extLst>
          </p:cNvPr>
          <p:cNvSpPr/>
          <p:nvPr/>
        </p:nvSpPr>
        <p:spPr>
          <a:xfrm rot="-823344">
            <a:off x="910693" y="8794041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1"/>
                </a:lnTo>
                <a:lnTo>
                  <a:pt x="0" y="9206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7A7EB519-480B-ABE5-2EC7-551BB206278D}"/>
              </a:ext>
            </a:extLst>
          </p:cNvPr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867DC6D1-9F57-79A7-06E9-CD06F8520DF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BBC3DA95-EAE2-9F5A-1AC0-1A46B019FB63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>
            <a:extLst>
              <a:ext uri="{FF2B5EF4-FFF2-40B4-BE49-F238E27FC236}">
                <a16:creationId xmlns:a16="http://schemas.microsoft.com/office/drawing/2014/main" id="{A37BA156-48FF-649B-4D46-357889AEDD6E}"/>
              </a:ext>
            </a:extLst>
          </p:cNvPr>
          <p:cNvSpPr txBox="1"/>
          <p:nvPr/>
        </p:nvSpPr>
        <p:spPr>
          <a:xfrm>
            <a:off x="676658" y="670105"/>
            <a:ext cx="7068665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vi-VN" sz="4800" b="1" spc="-67" dirty="0">
                <a:solidFill>
                  <a:srgbClr val="85C9B4"/>
                </a:solidFill>
                <a:ea typeface="Poppins Semi-Bold"/>
                <a:cs typeface="Poppins Semi-Bold"/>
                <a:sym typeface="Poppins Semi-Bold"/>
              </a:rPr>
              <a:t>Phương pháp thực hiện</a:t>
            </a:r>
            <a:endParaRPr lang="en-US" sz="4800" b="1" spc="-67" dirty="0">
              <a:solidFill>
                <a:srgbClr val="85C9B4"/>
              </a:solidFill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501D2C6B-F95B-801C-C386-D8994F26FA31}"/>
              </a:ext>
            </a:extLst>
          </p:cNvPr>
          <p:cNvSpPr txBox="1"/>
          <p:nvPr/>
        </p:nvSpPr>
        <p:spPr>
          <a:xfrm>
            <a:off x="1347212" y="1558888"/>
            <a:ext cx="7068664" cy="5260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Xây dựng kiến trúc mô hình: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EfficientNet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GCN.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25">
            <a:extLst>
              <a:ext uri="{FF2B5EF4-FFF2-40B4-BE49-F238E27FC236}">
                <a16:creationId xmlns:a16="http://schemas.microsoft.com/office/drawing/2014/main" id="{B3EC04C5-9732-A185-3CF6-09194991704B}"/>
              </a:ext>
            </a:extLst>
          </p:cNvPr>
          <p:cNvSpPr txBox="1"/>
          <p:nvPr/>
        </p:nvSpPr>
        <p:spPr>
          <a:xfrm>
            <a:off x="1347212" y="5527636"/>
            <a:ext cx="6512394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/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Kỹ thuật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Model Souping 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để tăng độ ổn định và AUC tổng thể.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25">
            <a:extLst>
              <a:ext uri="{FF2B5EF4-FFF2-40B4-BE49-F238E27FC236}">
                <a16:creationId xmlns:a16="http://schemas.microsoft.com/office/drawing/2014/main" id="{E80E217B-D7FF-7370-62C2-5EB3D5011F32}"/>
              </a:ext>
            </a:extLst>
          </p:cNvPr>
          <p:cNvSpPr txBox="1"/>
          <p:nvPr/>
        </p:nvSpPr>
        <p:spPr>
          <a:xfrm>
            <a:off x="1347212" y="6586236"/>
            <a:ext cx="6512394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spcBef>
                <a:spcPts val="600"/>
              </a:spcBef>
              <a:spcAft>
                <a:spcPts val="600"/>
              </a:spcAft>
            </a:pP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Kỹ thuật T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est Time Augmentation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 giúp tăng độ chính xác.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25">
            <a:extLst>
              <a:ext uri="{FF2B5EF4-FFF2-40B4-BE49-F238E27FC236}">
                <a16:creationId xmlns:a16="http://schemas.microsoft.com/office/drawing/2014/main" id="{F3B599C4-FE2E-E484-4AF5-BB0BE715AF8A}"/>
              </a:ext>
            </a:extLst>
          </p:cNvPr>
          <p:cNvSpPr txBox="1"/>
          <p:nvPr/>
        </p:nvSpPr>
        <p:spPr>
          <a:xfrm>
            <a:off x="1347212" y="7644836"/>
            <a:ext cx="6512394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spcBef>
                <a:spcPts val="600"/>
              </a:spcBef>
              <a:spcAft>
                <a:spcPts val="600"/>
              </a:spcAft>
            </a:pP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Giả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 thích quyết định của mô hình thông qua </a:t>
            </a:r>
            <a:r>
              <a:rPr lang="vi-VN" sz="2600" dirty="0" err="1">
                <a:latin typeface="Arial" panose="020B0604020202020204" pitchFamily="34" charset="0"/>
                <a:cs typeface="Arial" panose="020B0604020202020204" pitchFamily="34" charset="0"/>
              </a:rPr>
              <a:t>Grad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-CAM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10732635-15BF-BE66-D618-FBD2941E1C52}"/>
              </a:ext>
            </a:extLst>
          </p:cNvPr>
          <p:cNvSpPr txBox="1"/>
          <p:nvPr/>
        </p:nvSpPr>
        <p:spPr>
          <a:xfrm>
            <a:off x="1347212" y="4469036"/>
            <a:ext cx="6512394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/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Sử dụng </a:t>
            </a:r>
            <a:r>
              <a:rPr lang="vi-VN" sz="2600" dirty="0" err="1">
                <a:latin typeface="Arial" panose="020B0604020202020204" pitchFamily="34" charset="0"/>
                <a:cs typeface="Arial" panose="020B0604020202020204" pitchFamily="34" charset="0"/>
              </a:rPr>
              <a:t>Asymmetric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600" dirty="0" err="1"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vi-VN" sz="2600" dirty="0">
                <a:latin typeface="Arial" panose="020B0604020202020204" pitchFamily="34" charset="0"/>
                <a:cs typeface="Arial" panose="020B0604020202020204" pitchFamily="34" charset="0"/>
              </a:rPr>
              <a:t> để mô hình tập trung vào các ca dương tính.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C64B80A0-8675-2029-D2B9-632DEE7272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800" y="540118"/>
            <a:ext cx="4794459" cy="8916263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9CE12973-BC55-5CF7-EEE2-B70AD71D0681}"/>
              </a:ext>
            </a:extLst>
          </p:cNvPr>
          <p:cNvGrpSpPr/>
          <p:nvPr/>
        </p:nvGrpSpPr>
        <p:grpSpPr>
          <a:xfrm>
            <a:off x="13274095" y="-2136497"/>
            <a:ext cx="8010742" cy="7847157"/>
            <a:chOff x="76200" y="-33456"/>
            <a:chExt cx="829744" cy="812800"/>
          </a:xfrm>
        </p:grpSpPr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CF2F53A-422D-A89C-D7FD-23779DE0DECE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DBD4F78-D7F7-16D1-8112-D49FDF73D2F8}"/>
                </a:ext>
              </a:extLst>
            </p:cNvPr>
            <p:cNvSpPr/>
            <p:nvPr/>
          </p:nvSpPr>
          <p:spPr>
            <a:xfrm>
              <a:off x="93144" y="-33456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" name="TextBox 25">
            <a:extLst>
              <a:ext uri="{FF2B5EF4-FFF2-40B4-BE49-F238E27FC236}">
                <a16:creationId xmlns:a16="http://schemas.microsoft.com/office/drawing/2014/main" id="{5BF5C85B-324B-E2BC-EC16-4660917616C6}"/>
              </a:ext>
            </a:extLst>
          </p:cNvPr>
          <p:cNvSpPr txBox="1"/>
          <p:nvPr/>
        </p:nvSpPr>
        <p:spPr>
          <a:xfrm>
            <a:off x="1347212" y="2341232"/>
            <a:ext cx="7637207" cy="18694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2600" dirty="0">
                <a:cs typeface="Arial" panose="020B0604020202020204" pitchFamily="34" charset="0"/>
              </a:rPr>
              <a:t>Kỹ thuật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Gradient Accumulation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800" dirty="0"/>
              <a:t>để giúp mô hình hội tụ tốt hơn và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Frozen Batch Normalization</a:t>
            </a:r>
            <a:r>
              <a:rPr lang="vi-VN" sz="2800" dirty="0"/>
              <a:t> giúp tránh nhiễu.</a:t>
            </a:r>
            <a:endParaRPr lang="en-US" sz="2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03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" grpId="0"/>
      <p:bldP spid="13" grpId="0"/>
      <p:bldP spid="1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817078" flipH="1">
            <a:off x="7584624" y="-5318198"/>
            <a:ext cx="5404519" cy="10214726"/>
          </a:xfrm>
          <a:custGeom>
            <a:avLst/>
            <a:gdLst/>
            <a:ahLst/>
            <a:cxnLst/>
            <a:rect l="l" t="t" r="r" b="b"/>
            <a:pathLst>
              <a:path w="5404519" h="10214726">
                <a:moveTo>
                  <a:pt x="5404519" y="0"/>
                </a:moveTo>
                <a:lnTo>
                  <a:pt x="0" y="0"/>
                </a:lnTo>
                <a:lnTo>
                  <a:pt x="0" y="10214726"/>
                </a:lnTo>
                <a:lnTo>
                  <a:pt x="5404519" y="10214726"/>
                </a:lnTo>
                <a:lnTo>
                  <a:pt x="5404519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074875" y="7084054"/>
            <a:ext cx="7847157" cy="784715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74633" y="6403573"/>
            <a:ext cx="300229" cy="30022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D66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823344">
            <a:off x="16660060" y="8513734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823344">
            <a:off x="16466159" y="8833670"/>
            <a:ext cx="920651" cy="920651"/>
          </a:xfrm>
          <a:custGeom>
            <a:avLst/>
            <a:gdLst/>
            <a:ahLst/>
            <a:cxnLst/>
            <a:rect l="l" t="t" r="r" b="b"/>
            <a:pathLst>
              <a:path w="920651" h="920651">
                <a:moveTo>
                  <a:pt x="0" y="0"/>
                </a:moveTo>
                <a:lnTo>
                  <a:pt x="920650" y="0"/>
                </a:lnTo>
                <a:lnTo>
                  <a:pt x="920650" y="920650"/>
                </a:lnTo>
                <a:lnTo>
                  <a:pt x="0" y="9206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852735" y="719851"/>
            <a:ext cx="358463" cy="235643"/>
          </a:xfrm>
          <a:custGeom>
            <a:avLst/>
            <a:gdLst/>
            <a:ahLst/>
            <a:cxnLst/>
            <a:rect l="l" t="t" r="r" b="b"/>
            <a:pathLst>
              <a:path w="358463" h="235643">
                <a:moveTo>
                  <a:pt x="0" y="0"/>
                </a:moveTo>
                <a:lnTo>
                  <a:pt x="358463" y="0"/>
                </a:lnTo>
                <a:lnTo>
                  <a:pt x="358463" y="235643"/>
                </a:lnTo>
                <a:lnTo>
                  <a:pt x="0" y="2356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2036025" y="872188"/>
            <a:ext cx="39377" cy="3937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5C9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74078" tIns="74078" rIns="74078" bIns="74078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6934200" y="4784427"/>
            <a:ext cx="44196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67"/>
              </a:lnSpc>
            </a:pPr>
            <a:r>
              <a:rPr lang="en-US" sz="4800" b="1" spc="-67" dirty="0">
                <a:solidFill>
                  <a:srgbClr val="85C9B4"/>
                </a:solidFill>
                <a:latin typeface="Arial" panose="020B0604020202020204" pitchFamily="34" charset="0"/>
                <a:ea typeface="Poppins Semi-Bold"/>
                <a:cs typeface="Arial" panose="020B0604020202020204" pitchFamily="34" charset="0"/>
                <a:sym typeface="Poppins Semi-Bold"/>
              </a:rPr>
              <a:t>Demo</a:t>
            </a:r>
            <a:r>
              <a:rPr lang="vi-VN" sz="4800" b="1" spc="-67" dirty="0">
                <a:solidFill>
                  <a:srgbClr val="85C9B4"/>
                </a:solidFill>
                <a:latin typeface="Arial" panose="020B0604020202020204" pitchFamily="34" charset="0"/>
                <a:ea typeface="Poppins Semi-Bold"/>
                <a:cs typeface="Arial" panose="020B0604020202020204" pitchFamily="34" charset="0"/>
                <a:sym typeface="Poppins Semi-Bold"/>
              </a:rPr>
              <a:t> hệ thống</a:t>
            </a:r>
            <a:endParaRPr lang="en-US" sz="4800" b="1" spc="-67" dirty="0">
              <a:solidFill>
                <a:srgbClr val="85C9B4"/>
              </a:solidFill>
              <a:latin typeface="Arial" panose="020B0604020202020204" pitchFamily="34" charset="0"/>
              <a:ea typeface="Poppins Semi-Bold"/>
              <a:cs typeface="Arial" panose="020B0604020202020204" pitchFamily="34" charset="0"/>
              <a:sym typeface="Poppins Semi-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</TotalTime>
  <Words>510</Words>
  <Application>Microsoft Office PowerPoint</Application>
  <PresentationFormat>Custom</PresentationFormat>
  <Paragraphs>70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Poppins Semi-Bold</vt:lpstr>
      <vt:lpstr>Calibri</vt:lpstr>
      <vt:lpstr>Arial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cp:lastModifiedBy>Duong Bao Khanh</cp:lastModifiedBy>
  <cp:revision>12</cp:revision>
  <dcterms:created xsi:type="dcterms:W3CDTF">2006-08-16T00:00:00Z</dcterms:created>
  <dcterms:modified xsi:type="dcterms:W3CDTF">2026-01-09T08:13:30Z</dcterms:modified>
  <dc:identifier>DAG9iOtqDgU</dc:identifier>
</cp:coreProperties>
</file>

<file path=docProps/thumbnail.jpeg>
</file>